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芫荽" charset="1" panose="00000000000000000000"/>
      <p:regular r:id="rId10"/>
    </p:embeddedFont>
    <p:embeddedFont>
      <p:font typeface="Noto Sans T Chinese" charset="1" panose="020B0500000000000000"/>
      <p:regular r:id="rId11"/>
    </p:embeddedFont>
    <p:embeddedFont>
      <p:font typeface="Noto Sans T Chinese Bold" charset="1" panose="020B08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29" Target="slides/slide17.xml" Type="http://schemas.openxmlformats.org/officeDocument/2006/relationships/slide"/><Relationship Id="rId3" Target="viewProps.xml" Type="http://schemas.openxmlformats.org/officeDocument/2006/relationships/viewProps"/><Relationship Id="rId30" Target="slides/slide18.xml" Type="http://schemas.openxmlformats.org/officeDocument/2006/relationships/slide"/><Relationship Id="rId31" Target="slides/slide19.xml" Type="http://schemas.openxmlformats.org/officeDocument/2006/relationships/slide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只有EC2是關的</a:t>
            </a:r>
          </a:p>
          <a:p>
            <a:r>
              <a:rPr lang="en-US"/>
              <a:t/>
            </a:r>
          </a:p>
          <a:p>
            <a:r>
              <a:rPr lang="en-US"/>
              <a:t>2. 其他的想法</a:t>
            </a:r>
          </a:p>
          <a:p>
            <a:r>
              <a:rPr lang="en-US"/>
              <a:t/>
            </a:r>
          </a:p>
          <a:p>
            <a:r>
              <a:rPr lang="en-US"/>
              <a:t>3. ECS 介面改了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gif" Type="http://schemas.openxmlformats.org/officeDocument/2006/relationships/image"/><Relationship Id="rId3" Target="../media/image52.jpeg" Type="http://schemas.openxmlformats.org/officeDocument/2006/relationships/image"/><Relationship Id="rId4" Target="../media/VAF2pPF4TA0.mp4" Type="http://schemas.openxmlformats.org/officeDocument/2006/relationships/video"/><Relationship Id="rId5" Target="../media/VAF2pPF4TA0.mp4" Type="http://schemas.microsoft.com/office/2007/relationships/media"/><Relationship Id="rId6" Target="../media/image5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55.jpeg" Type="http://schemas.openxmlformats.org/officeDocument/2006/relationships/image"/><Relationship Id="rId4" Target="../media/image56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0.gif" Type="http://schemas.openxmlformats.org/officeDocument/2006/relationships/image"/><Relationship Id="rId4" Target="../media/image1.gif" Type="http://schemas.openxmlformats.org/officeDocument/2006/relationships/image"/><Relationship Id="rId5" Target="../media/image61.gif" Type="http://schemas.openxmlformats.org/officeDocument/2006/relationships/image"/><Relationship Id="rId6" Target="../media/image62.gif" Type="http://schemas.openxmlformats.org/officeDocument/2006/relationships/image"/><Relationship Id="rId7" Target="../media/image63.jpeg" Type="http://schemas.openxmlformats.org/officeDocument/2006/relationships/image"/><Relationship Id="rId8" Target="../media/VAF2EkE8mYI.mp4" Type="http://schemas.openxmlformats.org/officeDocument/2006/relationships/video"/><Relationship Id="rId9" Target="../media/VAF2EkE8mYI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2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zh.wikipedia.org/wiki/%E5%9C%96%E7%89%87" TargetMode="External" Type="http://schemas.openxmlformats.org/officeDocument/2006/relationships/hyperlink"/><Relationship Id="rId3" Target="https://zh.wikipedia.org/wiki/%E9%8D%B5%E7%9B%A4" TargetMode="External" Type="http://schemas.openxmlformats.org/officeDocument/2006/relationships/hyperlink"/><Relationship Id="rId4" Target="../media/image13.jpeg" Type="http://schemas.openxmlformats.org/officeDocument/2006/relationships/image"/><Relationship Id="rId5" Target="../media/VAF16KlG9f8.mp4" Type="http://schemas.openxmlformats.org/officeDocument/2006/relationships/video"/><Relationship Id="rId6" Target="../media/VAF16KlG9f8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VAF16GChPaE.mp4" Type="http://schemas.openxmlformats.org/officeDocument/2006/relationships/video"/><Relationship Id="rId6" Target="../media/VAF16GChPaE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F16O2rxF0.mp4" Type="http://schemas.openxmlformats.org/officeDocument/2006/relationships/video"/><Relationship Id="rId4" Target="../media/VAF16O2rxF0.mp4" Type="http://schemas.microsoft.com/office/2007/relationships/media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2.gif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000871" y="3945393"/>
            <a:ext cx="12286259" cy="2396214"/>
            <a:chOff x="0" y="0"/>
            <a:chExt cx="16381678" cy="319495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2235"/>
              <a:ext cx="16381678" cy="2038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78"/>
                </a:lnSpc>
              </a:pPr>
              <a:r>
                <a:rPr lang="en-US" sz="10525">
                  <a:solidFill>
                    <a:srgbClr val="2B2B2B"/>
                  </a:solidFill>
                  <a:latin typeface="芫荽"/>
                </a:rPr>
                <a:t>PopKachiu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62864"/>
              <a:ext cx="16381678" cy="632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6"/>
                </a:lnSpc>
                <a:spcBef>
                  <a:spcPct val="0"/>
                </a:spcBef>
              </a:pPr>
              <a:r>
                <a:rPr lang="en-US" sz="2804">
                  <a:solidFill>
                    <a:srgbClr val="2B2B2B"/>
                  </a:solidFill>
                  <a:latin typeface="芫荽"/>
                </a:rPr>
                <a:t> High Avaliabile Online Games with AWS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00871" y="8767565"/>
            <a:ext cx="12286259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2B2B2B"/>
                </a:solidFill>
                <a:latin typeface="芫荽"/>
                <a:ea typeface="芫荽"/>
              </a:rPr>
              <a:t>資訊碩二  11177035 林彥輝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3700" y="230918"/>
            <a:ext cx="13379339" cy="2188682"/>
          </a:xfrm>
          <a:custGeom>
            <a:avLst/>
            <a:gdLst/>
            <a:ahLst/>
            <a:cxnLst/>
            <a:rect r="r" b="b" t="t" l="l"/>
            <a:pathLst>
              <a:path h="2188682" w="13379339">
                <a:moveTo>
                  <a:pt x="0" y="0"/>
                </a:moveTo>
                <a:lnTo>
                  <a:pt x="13379339" y="0"/>
                </a:lnTo>
                <a:lnTo>
                  <a:pt x="13379339" y="2188682"/>
                </a:lnTo>
                <a:lnTo>
                  <a:pt x="0" y="218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8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10906"/>
            <a:ext cx="10172200" cy="7716841"/>
          </a:xfrm>
          <a:custGeom>
            <a:avLst/>
            <a:gdLst/>
            <a:ahLst/>
            <a:cxnLst/>
            <a:rect r="r" b="b" t="t" l="l"/>
            <a:pathLst>
              <a:path h="7716841" w="10172200">
                <a:moveTo>
                  <a:pt x="0" y="0"/>
                </a:moveTo>
                <a:lnTo>
                  <a:pt x="10172200" y="0"/>
                </a:lnTo>
                <a:lnTo>
                  <a:pt x="10172200" y="7716841"/>
                </a:lnTo>
                <a:lnTo>
                  <a:pt x="0" y="7716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871327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芫荽"/>
              </a:rPr>
              <a:t>Stress Test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08923" y="6428275"/>
            <a:ext cx="4645968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 Bold"/>
              </a:rPr>
              <a:t>Additional Configure: </a:t>
            </a:r>
          </a:p>
          <a:p>
            <a:pPr algn="just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 T Chinese"/>
              </a:rPr>
              <a:t>Function URL</a:t>
            </a:r>
          </a:p>
          <a:p>
            <a:pPr algn="just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 T Chinese"/>
              </a:rPr>
              <a:t>Timeout: 5 min</a:t>
            </a:r>
          </a:p>
          <a:p>
            <a:pPr algn="just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 T Chinese"/>
              </a:rPr>
              <a:t>Memory: 10240 MB</a:t>
            </a:r>
          </a:p>
          <a:p>
            <a:pPr algn="just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17521" y="2064027"/>
            <a:ext cx="8115300" cy="7783159"/>
          </a:xfrm>
          <a:custGeom>
            <a:avLst/>
            <a:gdLst/>
            <a:ahLst/>
            <a:cxnLst/>
            <a:rect r="r" b="b" t="t" l="l"/>
            <a:pathLst>
              <a:path h="7783159" w="8115300">
                <a:moveTo>
                  <a:pt x="0" y="0"/>
                </a:moveTo>
                <a:lnTo>
                  <a:pt x="8115300" y="0"/>
                </a:lnTo>
                <a:lnTo>
                  <a:pt x="8115300" y="7783159"/>
                </a:lnTo>
                <a:lnTo>
                  <a:pt x="0" y="778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698905"/>
            <a:ext cx="4157923" cy="1588095"/>
          </a:xfrm>
          <a:custGeom>
            <a:avLst/>
            <a:gdLst/>
            <a:ahLst/>
            <a:cxnLst/>
            <a:rect r="r" b="b" t="t" l="l"/>
            <a:pathLst>
              <a:path h="1588095" w="4157923">
                <a:moveTo>
                  <a:pt x="0" y="0"/>
                </a:moveTo>
                <a:lnTo>
                  <a:pt x="4157923" y="0"/>
                </a:lnTo>
                <a:lnTo>
                  <a:pt x="4157923" y="1588095"/>
                </a:lnTo>
                <a:lnTo>
                  <a:pt x="0" y="1588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62342" y="-66675"/>
            <a:ext cx="100256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https://www.datadoghq.com/blog/apachebench/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66640"/>
            <a:ext cx="1344962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 Extra-Light"/>
              </a:rPr>
              <a:t>$ sudo apt-get update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 Extra-Light"/>
              </a:rPr>
              <a:t>$ sudo </a:t>
            </a:r>
            <a:r>
              <a:rPr lang="en-US" sz="3399">
                <a:solidFill>
                  <a:srgbClr val="000000"/>
                </a:solidFill>
                <a:latin typeface="Noto Sans T Chinese Extra-Light"/>
              </a:rPr>
              <a:t>apt-get install -y apache2-utils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23925"/>
            <a:ext cx="422448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芫荽"/>
              </a:rPr>
              <a:t>ApacheBench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510" y="2361750"/>
            <a:ext cx="7629247" cy="7925250"/>
          </a:xfrm>
          <a:custGeom>
            <a:avLst/>
            <a:gdLst/>
            <a:ahLst/>
            <a:cxnLst/>
            <a:rect r="r" b="b" t="t" l="l"/>
            <a:pathLst>
              <a:path h="7925250" w="7629247">
                <a:moveTo>
                  <a:pt x="0" y="0"/>
                </a:moveTo>
                <a:lnTo>
                  <a:pt x="7629247" y="0"/>
                </a:lnTo>
                <a:lnTo>
                  <a:pt x="7629247" y="7925250"/>
                </a:lnTo>
                <a:lnTo>
                  <a:pt x="0" y="792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7137" y="2361750"/>
            <a:ext cx="5433655" cy="4038194"/>
          </a:xfrm>
          <a:custGeom>
            <a:avLst/>
            <a:gdLst/>
            <a:ahLst/>
            <a:cxnLst/>
            <a:rect r="r" b="b" t="t" l="l"/>
            <a:pathLst>
              <a:path h="4038194" w="5433655">
                <a:moveTo>
                  <a:pt x="0" y="0"/>
                </a:moveTo>
                <a:lnTo>
                  <a:pt x="5433656" y="0"/>
                </a:lnTo>
                <a:lnTo>
                  <a:pt x="5433656" y="4038194"/>
                </a:lnTo>
                <a:lnTo>
                  <a:pt x="0" y="403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86890" y="6535886"/>
            <a:ext cx="8494151" cy="3580330"/>
          </a:xfrm>
          <a:custGeom>
            <a:avLst/>
            <a:gdLst/>
            <a:ahLst/>
            <a:cxnLst/>
            <a:rect r="r" b="b" t="t" l="l"/>
            <a:pathLst>
              <a:path h="3580330" w="8494151">
                <a:moveTo>
                  <a:pt x="0" y="0"/>
                </a:moveTo>
                <a:lnTo>
                  <a:pt x="8494151" y="0"/>
                </a:lnTo>
                <a:lnTo>
                  <a:pt x="8494151" y="3580330"/>
                </a:lnTo>
                <a:lnTo>
                  <a:pt x="0" y="3580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97604"/>
            <a:ext cx="1623060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T Chinese"/>
              </a:rPr>
              <a:t>ab -n 30000 -c 1000 http://fargatelb-2135216444.us-east-1.elb.amazonaws.com/update?ID=StressTester&amp;UpdateCount=1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66767" y="0"/>
            <a:ext cx="9321233" cy="3317201"/>
          </a:xfrm>
          <a:custGeom>
            <a:avLst/>
            <a:gdLst/>
            <a:ahLst/>
            <a:cxnLst/>
            <a:rect r="r" b="b" t="t" l="l"/>
            <a:pathLst>
              <a:path h="3317201" w="9321233">
                <a:moveTo>
                  <a:pt x="0" y="0"/>
                </a:moveTo>
                <a:lnTo>
                  <a:pt x="9321233" y="0"/>
                </a:lnTo>
                <a:lnTo>
                  <a:pt x="9321233" y="3317201"/>
                </a:lnTo>
                <a:lnTo>
                  <a:pt x="0" y="3317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615403"/>
            <a:ext cx="8745066" cy="7671597"/>
          </a:xfrm>
          <a:custGeom>
            <a:avLst/>
            <a:gdLst/>
            <a:ahLst/>
            <a:cxnLst/>
            <a:rect r="r" b="b" t="t" l="l"/>
            <a:pathLst>
              <a:path h="7671597" w="8745066">
                <a:moveTo>
                  <a:pt x="0" y="0"/>
                </a:moveTo>
                <a:lnTo>
                  <a:pt x="8745066" y="0"/>
                </a:lnTo>
                <a:lnTo>
                  <a:pt x="8745066" y="7671597"/>
                </a:lnTo>
                <a:lnTo>
                  <a:pt x="0" y="7671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94170" y="3896711"/>
            <a:ext cx="7560671" cy="6390289"/>
          </a:xfrm>
          <a:custGeom>
            <a:avLst/>
            <a:gdLst/>
            <a:ahLst/>
            <a:cxnLst/>
            <a:rect r="r" b="b" t="t" l="l"/>
            <a:pathLst>
              <a:path h="6390289" w="7560671">
                <a:moveTo>
                  <a:pt x="0" y="0"/>
                </a:moveTo>
                <a:lnTo>
                  <a:pt x="7560671" y="0"/>
                </a:lnTo>
                <a:lnTo>
                  <a:pt x="7560671" y="6390289"/>
                </a:lnTo>
                <a:lnTo>
                  <a:pt x="0" y="6390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3633" y="1814682"/>
            <a:ext cx="52578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Size: 0.5 vCPU, 3 GB vRAM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4024" y="636292"/>
            <a:ext cx="5193976" cy="3751515"/>
          </a:xfrm>
          <a:custGeom>
            <a:avLst/>
            <a:gdLst/>
            <a:ahLst/>
            <a:cxnLst/>
            <a:rect r="r" b="b" t="t" l="l"/>
            <a:pathLst>
              <a:path h="3751515" w="5193976">
                <a:moveTo>
                  <a:pt x="0" y="0"/>
                </a:moveTo>
                <a:lnTo>
                  <a:pt x="5193976" y="0"/>
                </a:lnTo>
                <a:lnTo>
                  <a:pt x="5193976" y="3751515"/>
                </a:lnTo>
                <a:lnTo>
                  <a:pt x="0" y="3751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0587"/>
            <a:ext cx="12905535" cy="9511654"/>
          </a:xfrm>
          <a:custGeom>
            <a:avLst/>
            <a:gdLst/>
            <a:ahLst/>
            <a:cxnLst/>
            <a:rect r="r" b="b" t="t" l="l"/>
            <a:pathLst>
              <a:path h="9511654" w="12905535">
                <a:moveTo>
                  <a:pt x="0" y="0"/>
                </a:moveTo>
                <a:lnTo>
                  <a:pt x="12905535" y="0"/>
                </a:lnTo>
                <a:lnTo>
                  <a:pt x="12905535" y="9511654"/>
                </a:lnTo>
                <a:lnTo>
                  <a:pt x="0" y="9511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86656" y="4563110"/>
            <a:ext cx="48013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Size: 2 vCPU, 4GB vRAM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5034" y="1088535"/>
            <a:ext cx="1797669" cy="1851531"/>
            <a:chOff x="0" y="0"/>
            <a:chExt cx="2396892" cy="2468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6892" cy="2468709"/>
            </a:xfrm>
            <a:custGeom>
              <a:avLst/>
              <a:gdLst/>
              <a:ahLst/>
              <a:cxnLst/>
              <a:rect r="r" b="b" t="t" l="l"/>
              <a:pathLst>
                <a:path h="2468709" w="2396892">
                  <a:moveTo>
                    <a:pt x="0" y="0"/>
                  </a:moveTo>
                  <a:lnTo>
                    <a:pt x="2396892" y="0"/>
                  </a:lnTo>
                  <a:lnTo>
                    <a:pt x="2396892" y="2468709"/>
                  </a:lnTo>
                  <a:lnTo>
                    <a:pt x="0" y="2468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59855" y="796627"/>
              <a:ext cx="1077181" cy="875454"/>
            </a:xfrm>
            <a:custGeom>
              <a:avLst/>
              <a:gdLst/>
              <a:ahLst/>
              <a:cxnLst/>
              <a:rect r="r" b="b" t="t" l="l"/>
              <a:pathLst>
                <a:path h="875454" w="1077181">
                  <a:moveTo>
                    <a:pt x="0" y="0"/>
                  </a:moveTo>
                  <a:lnTo>
                    <a:pt x="1077181" y="0"/>
                  </a:lnTo>
                  <a:lnTo>
                    <a:pt x="1077181" y="875454"/>
                  </a:lnTo>
                  <a:lnTo>
                    <a:pt x="0" y="87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01760" y="5499199"/>
            <a:ext cx="1924218" cy="1798269"/>
            <a:chOff x="0" y="0"/>
            <a:chExt cx="2565623" cy="23976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623" cy="2397692"/>
            </a:xfrm>
            <a:custGeom>
              <a:avLst/>
              <a:gdLst/>
              <a:ahLst/>
              <a:cxnLst/>
              <a:rect r="r" b="b" t="t" l="l"/>
              <a:pathLst>
                <a:path h="2397692" w="2565623">
                  <a:moveTo>
                    <a:pt x="0" y="0"/>
                  </a:moveTo>
                  <a:lnTo>
                    <a:pt x="2565623" y="0"/>
                  </a:lnTo>
                  <a:lnTo>
                    <a:pt x="2565623" y="2397692"/>
                  </a:lnTo>
                  <a:lnTo>
                    <a:pt x="0" y="239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41914" y="757948"/>
              <a:ext cx="881795" cy="881795"/>
            </a:xfrm>
            <a:custGeom>
              <a:avLst/>
              <a:gdLst/>
              <a:ahLst/>
              <a:cxnLst/>
              <a:rect r="r" b="b" t="t" l="l"/>
              <a:pathLst>
                <a:path h="881795" w="881795">
                  <a:moveTo>
                    <a:pt x="0" y="0"/>
                  </a:moveTo>
                  <a:lnTo>
                    <a:pt x="881795" y="0"/>
                  </a:lnTo>
                  <a:lnTo>
                    <a:pt x="881795" y="881796"/>
                  </a:lnTo>
                  <a:lnTo>
                    <a:pt x="0" y="88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036620" y="1141797"/>
            <a:ext cx="1924218" cy="1798269"/>
            <a:chOff x="0" y="0"/>
            <a:chExt cx="2565623" cy="2397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623" cy="2397692"/>
            </a:xfrm>
            <a:custGeom>
              <a:avLst/>
              <a:gdLst/>
              <a:ahLst/>
              <a:cxnLst/>
              <a:rect r="r" b="b" t="t" l="l"/>
              <a:pathLst>
                <a:path h="2397692" w="2565623">
                  <a:moveTo>
                    <a:pt x="0" y="0"/>
                  </a:moveTo>
                  <a:lnTo>
                    <a:pt x="2565623" y="0"/>
                  </a:lnTo>
                  <a:lnTo>
                    <a:pt x="2565623" y="2397692"/>
                  </a:lnTo>
                  <a:lnTo>
                    <a:pt x="0" y="239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38997" y="761119"/>
              <a:ext cx="687630" cy="875454"/>
            </a:xfrm>
            <a:custGeom>
              <a:avLst/>
              <a:gdLst/>
              <a:ahLst/>
              <a:cxnLst/>
              <a:rect r="r" b="b" t="t" l="l"/>
              <a:pathLst>
                <a:path h="875454" w="687630">
                  <a:moveTo>
                    <a:pt x="0" y="0"/>
                  </a:moveTo>
                  <a:lnTo>
                    <a:pt x="687629" y="0"/>
                  </a:lnTo>
                  <a:lnTo>
                    <a:pt x="687629" y="875454"/>
                  </a:lnTo>
                  <a:lnTo>
                    <a:pt x="0" y="87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099894" y="5445936"/>
            <a:ext cx="1797669" cy="1851531"/>
            <a:chOff x="0" y="0"/>
            <a:chExt cx="2396892" cy="24687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96892" cy="2468709"/>
            </a:xfrm>
            <a:custGeom>
              <a:avLst/>
              <a:gdLst/>
              <a:ahLst/>
              <a:cxnLst/>
              <a:rect r="r" b="b" t="t" l="l"/>
              <a:pathLst>
                <a:path h="2468709" w="2396892">
                  <a:moveTo>
                    <a:pt x="0" y="0"/>
                  </a:moveTo>
                  <a:lnTo>
                    <a:pt x="2396892" y="0"/>
                  </a:lnTo>
                  <a:lnTo>
                    <a:pt x="2396892" y="2468709"/>
                  </a:lnTo>
                  <a:lnTo>
                    <a:pt x="0" y="2468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21096" y="793457"/>
              <a:ext cx="954700" cy="881795"/>
            </a:xfrm>
            <a:custGeom>
              <a:avLst/>
              <a:gdLst/>
              <a:ahLst/>
              <a:cxnLst/>
              <a:rect r="r" b="b" t="t" l="l"/>
              <a:pathLst>
                <a:path h="881795" w="954700">
                  <a:moveTo>
                    <a:pt x="0" y="0"/>
                  </a:moveTo>
                  <a:lnTo>
                    <a:pt x="954700" y="0"/>
                  </a:lnTo>
                  <a:lnTo>
                    <a:pt x="954700" y="881795"/>
                  </a:lnTo>
                  <a:lnTo>
                    <a:pt x="0" y="88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03053" y="4073552"/>
            <a:ext cx="550134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Cloud Properties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704599" y="3456528"/>
            <a:ext cx="3318539" cy="1979714"/>
            <a:chOff x="0" y="0"/>
            <a:chExt cx="4424719" cy="263961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4424719" cy="1387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</a:rPr>
                <a:t>Scalability &amp; Optimization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625101"/>
              <a:ext cx="4424719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</a:rPr>
                <a:t>ECS Auto Scaling &amp; Load Balancing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04599" y="7840561"/>
            <a:ext cx="3318539" cy="1055789"/>
            <a:chOff x="0" y="0"/>
            <a:chExt cx="4424719" cy="140771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4424719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</a:rPr>
                <a:t>Manageability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13901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</a:rPr>
                <a:t>Monitoring in ECS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339459" y="3456528"/>
            <a:ext cx="3318539" cy="1055789"/>
            <a:chOff x="0" y="0"/>
            <a:chExt cx="4424719" cy="140771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4424719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</a:rPr>
                <a:t>Availability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913901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</a:rPr>
                <a:t>Cloud Basic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39459" y="7840561"/>
            <a:ext cx="3318539" cy="1055789"/>
            <a:chOff x="0" y="0"/>
            <a:chExt cx="4424719" cy="140771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66675"/>
              <a:ext cx="4424719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</a:rPr>
                <a:t>Portability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913901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</a:rPr>
                <a:t>Thin Client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941188"/>
            <a:ext cx="13008200" cy="731711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3144500" y="0"/>
            <a:ext cx="5143500" cy="5143500"/>
          </a:xfrm>
          <a:custGeom>
            <a:avLst/>
            <a:gdLst/>
            <a:ahLst/>
            <a:cxnLst/>
            <a:rect r="r" b="b" t="t" l="l"/>
            <a:pathLst>
              <a:path h="5143500" w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1632"/>
            <a:ext cx="2960489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芫荽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5370" y="3694825"/>
            <a:ext cx="3367274" cy="3048479"/>
            <a:chOff x="0" y="0"/>
            <a:chExt cx="5580380" cy="5052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0" t="-65682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648936" y="3751470"/>
            <a:ext cx="3360114" cy="2935190"/>
            <a:chOff x="0" y="0"/>
            <a:chExt cx="5975350" cy="5219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3"/>
              <a:stretch>
                <a:fillRect l="0" t="-63838" r="0" b="-804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33241" y="3705484"/>
            <a:ext cx="3621518" cy="3027161"/>
            <a:chOff x="0" y="0"/>
            <a:chExt cx="4983480" cy="4165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83480" cy="4165600"/>
            </a:xfrm>
            <a:custGeom>
              <a:avLst/>
              <a:gdLst/>
              <a:ahLst/>
              <a:cxnLst/>
              <a:rect r="r" b="b" t="t" l="l"/>
              <a:pathLst>
                <a:path h="4165600" w="4983480">
                  <a:moveTo>
                    <a:pt x="4537710" y="1230630"/>
                  </a:moveTo>
                  <a:cubicBezTo>
                    <a:pt x="4786630" y="1244600"/>
                    <a:pt x="4983480" y="1416050"/>
                    <a:pt x="4980940" y="1680210"/>
                  </a:cubicBezTo>
                  <a:cubicBezTo>
                    <a:pt x="4978400" y="1931670"/>
                    <a:pt x="4773930" y="2134870"/>
                    <a:pt x="4521200" y="2134870"/>
                  </a:cubicBezTo>
                  <a:cubicBezTo>
                    <a:pt x="4309110" y="2160270"/>
                    <a:pt x="3896360" y="2302510"/>
                    <a:pt x="4067810" y="2602230"/>
                  </a:cubicBezTo>
                  <a:cubicBezTo>
                    <a:pt x="4150360" y="2747010"/>
                    <a:pt x="4258310" y="2820670"/>
                    <a:pt x="4262120" y="3002280"/>
                  </a:cubicBezTo>
                  <a:cubicBezTo>
                    <a:pt x="4268470" y="3300730"/>
                    <a:pt x="3977640" y="3577590"/>
                    <a:pt x="3675380" y="3503930"/>
                  </a:cubicBezTo>
                  <a:cubicBezTo>
                    <a:pt x="3590290" y="3483610"/>
                    <a:pt x="3510280" y="3441700"/>
                    <a:pt x="3430270" y="3408680"/>
                  </a:cubicBezTo>
                  <a:cubicBezTo>
                    <a:pt x="3075940" y="3260090"/>
                    <a:pt x="2683510" y="3318510"/>
                    <a:pt x="2367280" y="3531870"/>
                  </a:cubicBezTo>
                  <a:cubicBezTo>
                    <a:pt x="2100580" y="3710940"/>
                    <a:pt x="1905000" y="3990340"/>
                    <a:pt x="1581150" y="4075430"/>
                  </a:cubicBezTo>
                  <a:cubicBezTo>
                    <a:pt x="1236980" y="4165600"/>
                    <a:pt x="855980" y="4089400"/>
                    <a:pt x="582930" y="3858260"/>
                  </a:cubicBezTo>
                  <a:cubicBezTo>
                    <a:pt x="349250" y="3657600"/>
                    <a:pt x="199390" y="3355340"/>
                    <a:pt x="201930" y="3048000"/>
                  </a:cubicBezTo>
                  <a:cubicBezTo>
                    <a:pt x="204470" y="2724150"/>
                    <a:pt x="365760" y="2429510"/>
                    <a:pt x="425450" y="2115820"/>
                  </a:cubicBezTo>
                  <a:cubicBezTo>
                    <a:pt x="459740" y="1931670"/>
                    <a:pt x="459740" y="1732280"/>
                    <a:pt x="393700" y="1554480"/>
                  </a:cubicBezTo>
                  <a:cubicBezTo>
                    <a:pt x="326390" y="1377950"/>
                    <a:pt x="177800" y="1267460"/>
                    <a:pt x="90170" y="1104900"/>
                  </a:cubicBezTo>
                  <a:cubicBezTo>
                    <a:pt x="33020" y="999490"/>
                    <a:pt x="0" y="877570"/>
                    <a:pt x="0" y="749300"/>
                  </a:cubicBezTo>
                  <a:cubicBezTo>
                    <a:pt x="0" y="335280"/>
                    <a:pt x="335280" y="0"/>
                    <a:pt x="749300" y="0"/>
                  </a:cubicBezTo>
                  <a:cubicBezTo>
                    <a:pt x="866140" y="0"/>
                    <a:pt x="982980" y="27940"/>
                    <a:pt x="1087120" y="80010"/>
                  </a:cubicBezTo>
                  <a:cubicBezTo>
                    <a:pt x="1272540" y="173990"/>
                    <a:pt x="1386840" y="354330"/>
                    <a:pt x="1570990" y="452120"/>
                  </a:cubicBezTo>
                  <a:cubicBezTo>
                    <a:pt x="1879600" y="615950"/>
                    <a:pt x="2148840" y="523240"/>
                    <a:pt x="2468880" y="466090"/>
                  </a:cubicBezTo>
                  <a:cubicBezTo>
                    <a:pt x="2672080" y="429260"/>
                    <a:pt x="2931160" y="431800"/>
                    <a:pt x="3117850" y="532130"/>
                  </a:cubicBezTo>
                  <a:cubicBezTo>
                    <a:pt x="3272790" y="614680"/>
                    <a:pt x="3361690" y="786130"/>
                    <a:pt x="3441700" y="934720"/>
                  </a:cubicBezTo>
                  <a:cubicBezTo>
                    <a:pt x="3662680" y="1341120"/>
                    <a:pt x="4132580" y="1210310"/>
                    <a:pt x="4523740" y="1229360"/>
                  </a:cubicBezTo>
                  <a:cubicBezTo>
                    <a:pt x="4530090" y="1229360"/>
                    <a:pt x="4533900" y="1230630"/>
                    <a:pt x="4537710" y="1230630"/>
                  </a:cubicBezTo>
                  <a:close/>
                </a:path>
              </a:pathLst>
            </a:custGeom>
            <a:blipFill>
              <a:blip r:embed="rId4"/>
              <a:stretch>
                <a:fillRect l="-14500" t="0" r="-1450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30182" y="7273245"/>
            <a:ext cx="40576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芫荽"/>
              </a:rPr>
              <a:t>ECS with 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芫荽"/>
              </a:rPr>
              <a:t>EC2 AutoScaling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5175" y="7273245"/>
            <a:ext cx="40576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芫荽"/>
              </a:rPr>
              <a:t>Beanstalk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00168" y="7273245"/>
            <a:ext cx="40576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芫荽"/>
              </a:rPr>
              <a:t>EKS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0182" y="1592721"/>
            <a:ext cx="1442763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Other Implementation Methods?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5034" y="1088535"/>
            <a:ext cx="1797669" cy="1851531"/>
          </a:xfrm>
          <a:custGeom>
            <a:avLst/>
            <a:gdLst/>
            <a:ahLst/>
            <a:cxnLst/>
            <a:rect r="r" b="b" t="t" l="l"/>
            <a:pathLst>
              <a:path h="1851531" w="1797669">
                <a:moveTo>
                  <a:pt x="0" y="0"/>
                </a:moveTo>
                <a:lnTo>
                  <a:pt x="1797669" y="0"/>
                </a:lnTo>
                <a:lnTo>
                  <a:pt x="1797669" y="1851531"/>
                </a:lnTo>
                <a:lnTo>
                  <a:pt x="0" y="1851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3448" y="5533093"/>
            <a:ext cx="1924218" cy="1798269"/>
          </a:xfrm>
          <a:custGeom>
            <a:avLst/>
            <a:gdLst/>
            <a:ahLst/>
            <a:cxnLst/>
            <a:rect r="r" b="b" t="t" l="l"/>
            <a:pathLst>
              <a:path h="1798269" w="1924218">
                <a:moveTo>
                  <a:pt x="0" y="0"/>
                </a:moveTo>
                <a:lnTo>
                  <a:pt x="1924218" y="0"/>
                </a:lnTo>
                <a:lnTo>
                  <a:pt x="1924218" y="1798269"/>
                </a:lnTo>
                <a:lnTo>
                  <a:pt x="0" y="1798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36620" y="1141797"/>
            <a:ext cx="1924218" cy="1798269"/>
          </a:xfrm>
          <a:custGeom>
            <a:avLst/>
            <a:gdLst/>
            <a:ahLst/>
            <a:cxnLst/>
            <a:rect r="r" b="b" t="t" l="l"/>
            <a:pathLst>
              <a:path h="1798269" w="1924218">
                <a:moveTo>
                  <a:pt x="0" y="0"/>
                </a:moveTo>
                <a:lnTo>
                  <a:pt x="1924217" y="0"/>
                </a:lnTo>
                <a:lnTo>
                  <a:pt x="1924217" y="1798269"/>
                </a:lnTo>
                <a:lnTo>
                  <a:pt x="0" y="1798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70992" y="1621424"/>
            <a:ext cx="785754" cy="785754"/>
          </a:xfrm>
          <a:custGeom>
            <a:avLst/>
            <a:gdLst/>
            <a:ahLst/>
            <a:cxnLst/>
            <a:rect r="r" b="b" t="t" l="l"/>
            <a:pathLst>
              <a:path h="785754" w="785754">
                <a:moveTo>
                  <a:pt x="0" y="0"/>
                </a:moveTo>
                <a:lnTo>
                  <a:pt x="785754" y="0"/>
                </a:lnTo>
                <a:lnTo>
                  <a:pt x="785754" y="785753"/>
                </a:lnTo>
                <a:lnTo>
                  <a:pt x="0" y="7857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4827" y="1667030"/>
            <a:ext cx="747804" cy="747804"/>
          </a:xfrm>
          <a:custGeom>
            <a:avLst/>
            <a:gdLst/>
            <a:ahLst/>
            <a:cxnLst/>
            <a:rect r="r" b="b" t="t" l="l"/>
            <a:pathLst>
              <a:path h="747804" w="747804">
                <a:moveTo>
                  <a:pt x="0" y="0"/>
                </a:moveTo>
                <a:lnTo>
                  <a:pt x="747803" y="0"/>
                </a:lnTo>
                <a:lnTo>
                  <a:pt x="747803" y="747804"/>
                </a:lnTo>
                <a:lnTo>
                  <a:pt x="0" y="7478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03649" y="6070320"/>
            <a:ext cx="723816" cy="723816"/>
          </a:xfrm>
          <a:custGeom>
            <a:avLst/>
            <a:gdLst/>
            <a:ahLst/>
            <a:cxnLst/>
            <a:rect r="r" b="b" t="t" l="l"/>
            <a:pathLst>
              <a:path h="723816" w="723816">
                <a:moveTo>
                  <a:pt x="0" y="0"/>
                </a:moveTo>
                <a:lnTo>
                  <a:pt x="723816" y="0"/>
                </a:lnTo>
                <a:lnTo>
                  <a:pt x="723816" y="723816"/>
                </a:lnTo>
                <a:lnTo>
                  <a:pt x="0" y="723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3053" y="4602190"/>
            <a:ext cx="55013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04599" y="3456528"/>
            <a:ext cx="3318539" cy="1055789"/>
            <a:chOff x="0" y="0"/>
            <a:chExt cx="4424719" cy="140771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4424719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</a:rPr>
                <a:t>Online Games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13901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</a:rPr>
                <a:t>PopKaChiu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306288" y="7874455"/>
            <a:ext cx="3318539" cy="1589189"/>
            <a:chOff x="0" y="0"/>
            <a:chExt cx="4424719" cy="211891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4424719" cy="1387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</a:rPr>
                <a:t>Auto Scaling &amp; Load Balancing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625101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</a:rPr>
                <a:t>horizontal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39459" y="3456528"/>
            <a:ext cx="3318539" cy="1055789"/>
            <a:chOff x="0" y="0"/>
            <a:chExt cx="4424719" cy="140771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4424719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</a:rPr>
                <a:t>ECS Fargate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13901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</a:rPr>
                <a:t>Container, Fargate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3860933" y="-5218997"/>
            <a:ext cx="13761077" cy="14153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1209" t="1687" r="887" b="1626"/>
          <a:stretch>
            <a:fillRect/>
          </a:stretch>
        </p:blipFill>
        <p:spPr>
          <a:xfrm flipH="false" flipV="false" rot="0">
            <a:off x="7309496" y="5276453"/>
            <a:ext cx="3669008" cy="271755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911263" y="4219178"/>
            <a:ext cx="846547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Thanks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99999">
            <a:off x="5623226" y="6179351"/>
            <a:ext cx="9501720" cy="0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45129" y="4614862"/>
            <a:ext cx="59567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Agenda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20500" y="1259552"/>
            <a:ext cx="40760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芫荽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11339" y="1219200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20500" y="2917809"/>
            <a:ext cx="40760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芫荽"/>
              </a:rPr>
              <a:t>System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20500" y="4576065"/>
            <a:ext cx="40760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芫荽"/>
              </a:rPr>
              <a:t>Cloud Properties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20500" y="6266991"/>
            <a:ext cx="40760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芫荽"/>
              </a:rPr>
              <a:t>Demo Video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11339" y="2984484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1339" y="4705410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11339" y="6440693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20500" y="8002274"/>
            <a:ext cx="40760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芫荽"/>
              </a:rPr>
              <a:t>Conclusion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111339" y="8175976"/>
            <a:ext cx="535018" cy="428106"/>
          </a:xfrm>
          <a:custGeom>
            <a:avLst/>
            <a:gdLst/>
            <a:ahLst/>
            <a:cxnLst/>
            <a:rect r="r" b="b" t="t" l="l"/>
            <a:pathLst>
              <a:path h="428106" w="535018">
                <a:moveTo>
                  <a:pt x="0" y="0"/>
                </a:moveTo>
                <a:lnTo>
                  <a:pt x="535018" y="0"/>
                </a:lnTo>
                <a:lnTo>
                  <a:pt x="535018" y="428106"/>
                </a:lnTo>
                <a:lnTo>
                  <a:pt x="0" y="4281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3" t="0" r="-83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7446" y="7437591"/>
            <a:ext cx="9212140" cy="98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2B2B2B"/>
                </a:solidFill>
                <a:latin typeface="芫荽"/>
              </a:rPr>
              <a:t>Keywords: Auto Scaling, Load Balance, Online Games</a:t>
            </a:r>
          </a:p>
          <a:p>
            <a:pPr algn="ctr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2B2B2B"/>
                </a:solidFill>
                <a:latin typeface="芫荽"/>
              </a:rPr>
              <a:t>Container, Fargate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4901" y="4614862"/>
            <a:ext cx="9398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PopCats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38350"/>
            <a:ext cx="11107858" cy="794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是2021年由三名英國學生創建的網頁遊戲。</a:t>
            </a:r>
          </a:p>
          <a:p>
            <a:pPr marL="1036310" indent="-345437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Noto Sans T Chinese"/>
              </a:rPr>
              <a:t>Department of Computer Science, University of Sheffield, UK</a:t>
            </a:r>
          </a:p>
          <a:p>
            <a:pPr marL="1554465" indent="-388616" lvl="3">
              <a:lnSpc>
                <a:spcPts val="3359"/>
              </a:lnSpc>
              <a:buFont typeface="Arial"/>
              <a:buChar char="￭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約書亞‧奧蘇利文（Joshua O'Sullivan）</a:t>
            </a:r>
          </a:p>
          <a:p>
            <a:pPr marL="1554465" indent="-388616" lvl="3">
              <a:lnSpc>
                <a:spcPts val="3359"/>
              </a:lnSpc>
              <a:buFont typeface="Arial"/>
              <a:buChar char="￭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愛德華‧哈利斯（Edward Halis）</a:t>
            </a:r>
          </a:p>
          <a:p>
            <a:pPr marL="1554465" indent="-388616" lvl="3">
              <a:lnSpc>
                <a:spcPts val="3359"/>
              </a:lnSpc>
              <a:buFont typeface="Arial"/>
              <a:buChar char="￭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弗萊迪‧哈佩爾（Freddy Heppell）</a:t>
            </a: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oto Sans T Chinese"/>
              </a:rPr>
              <a:t>背景</a:t>
            </a:r>
          </a:p>
          <a:p>
            <a:pPr marL="1036310" indent="-345437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來自Twitter的一則影片（2020/10/11）</a:t>
            </a:r>
          </a:p>
          <a:p>
            <a:pPr marL="1554465" indent="-388616" lvl="3">
              <a:lnSpc>
                <a:spcPts val="3359"/>
              </a:lnSpc>
              <a:buFont typeface="Arial"/>
              <a:buChar char="￭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原：Xavier的貓(Oatmeal)正在對蟲子鳴叫</a:t>
            </a:r>
          </a:p>
          <a:p>
            <a:pPr marL="1554465" indent="-388616" lvl="3">
              <a:lnSpc>
                <a:spcPts val="3359"/>
              </a:lnSpc>
              <a:buFont typeface="Arial"/>
              <a:buChar char="￭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改：Xavier將此動作加工成gif圖</a:t>
            </a:r>
          </a:p>
          <a:p>
            <a:pPr marL="1554465" indent="-388616" lvl="3">
              <a:lnSpc>
                <a:spcPts val="3359"/>
              </a:lnSpc>
              <a:buFont typeface="Arial"/>
              <a:buChar char="￭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後：被該朋友上傳到Reddit論壇上，並被網友加上Pop音效並爆紅。</a:t>
            </a: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oto Sans T Chinese"/>
              </a:rPr>
              <a:t>遊戲進行方式</a:t>
            </a:r>
          </a:p>
          <a:p>
            <a:pPr marL="1036310" indent="-345437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ea typeface="Noto Sans T Chinese"/>
              </a:rPr>
              <a:t>玩家只要透過任何方式點擊</a:t>
            </a:r>
            <a:r>
              <a:rPr lang="en-US" sz="2399" u="sng">
                <a:solidFill>
                  <a:srgbClr val="000000"/>
                </a:solidFill>
                <a:ea typeface="Noto Sans T Chinese"/>
                <a:hlinkClick r:id="rId2" tooltip="https://zh.wikipedia.org/wiki/%E5%9C%96%E7%89%87"/>
              </a:rPr>
              <a:t>圖片</a:t>
            </a:r>
            <a:r>
              <a:rPr lang="en-US" sz="2399">
                <a:solidFill>
                  <a:srgbClr val="000000"/>
                </a:solidFill>
                <a:ea typeface="Noto Sans T Chinese"/>
              </a:rPr>
              <a:t>或按下螢幕、</a:t>
            </a:r>
            <a:r>
              <a:rPr lang="en-US" sz="2399" u="sng">
                <a:solidFill>
                  <a:srgbClr val="000000"/>
                </a:solidFill>
                <a:ea typeface="Noto Sans T Chinese"/>
                <a:hlinkClick r:id="rId3" tooltip="https://zh.wikipedia.org/wiki/%E9%8D%B5%E7%9B%A4"/>
              </a:rPr>
              <a:t>鍵盤</a:t>
            </a: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等等，就會讓Pop Cat的嘴巴快速開合以獲得分數。</a:t>
            </a:r>
          </a:p>
          <a:p>
            <a:pPr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ea typeface="Noto Sans T Chinese"/>
              </a:rPr>
              <a:t>遊戲經歷</a:t>
            </a:r>
          </a:p>
          <a:p>
            <a:pPr marL="1036310" indent="-345437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2021年5月上線</a:t>
            </a:r>
          </a:p>
          <a:p>
            <a:pPr marL="1554465" indent="-388616" lvl="3">
              <a:lnSpc>
                <a:spcPts val="3359"/>
              </a:lnSpc>
              <a:buFont typeface="Arial"/>
              <a:buChar char="￭"/>
            </a:pPr>
            <a:r>
              <a:rPr lang="en-US" sz="2399">
                <a:solidFill>
                  <a:srgbClr val="000000"/>
                </a:solidFill>
                <a:ea typeface="Noto Sans T Chinese"/>
              </a:rPr>
              <a:t>排名前列國家：東北歐國家（芬蘭）</a:t>
            </a:r>
          </a:p>
          <a:p>
            <a:pPr marL="1036310" indent="-345437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000000"/>
                </a:solidFill>
                <a:latin typeface="Noto Sans T Chinese"/>
                <a:ea typeface="Noto Sans T Chinese"/>
              </a:rPr>
              <a:t>2021年8月1日</a:t>
            </a:r>
          </a:p>
          <a:p>
            <a:pPr marL="1554465" indent="-388616" lvl="3">
              <a:lnSpc>
                <a:spcPts val="3359"/>
              </a:lnSpc>
              <a:buFont typeface="Arial"/>
              <a:buChar char="￭"/>
            </a:pPr>
            <a:r>
              <a:rPr lang="en-US" sz="2399">
                <a:solidFill>
                  <a:srgbClr val="000000"/>
                </a:solidFill>
                <a:ea typeface="Noto Sans T Chinese"/>
              </a:rPr>
              <a:t>台灣爆紅，超越芬蘭為第一</a:t>
            </a:r>
          </a:p>
          <a:p>
            <a:pPr marL="1554465" indent="-388616" lvl="3">
              <a:lnSpc>
                <a:spcPts val="3359"/>
              </a:lnSpc>
              <a:buFont typeface="Arial"/>
              <a:buChar char="￭"/>
            </a:pPr>
            <a:r>
              <a:rPr lang="en-US" sz="2399">
                <a:solidFill>
                  <a:srgbClr val="000000"/>
                </a:solidFill>
                <a:ea typeface="Noto Sans T Chinese"/>
              </a:rPr>
              <a:t>泰國也加入遊戲，其原因為反政府抗議活動，使世界了解到他們的處境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663008" y="764540"/>
            <a:ext cx="575027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Noto Sans T Chinese"/>
              </a:rPr>
              <a:t>https://twitter.com/XavierBFB/status/1315184155274211329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323377" y="7757583"/>
            <a:ext cx="2050476" cy="211854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62777" y="7318798"/>
            <a:ext cx="31716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oto Sans T Chinese"/>
              </a:rPr>
              <a:t>https://popcat.click/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607014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Pop Cat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56070" y="1028700"/>
            <a:ext cx="3998527" cy="3619968"/>
            <a:chOff x="0" y="0"/>
            <a:chExt cx="5580380" cy="5052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7900" t="0" r="-1790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059650" y="5768559"/>
            <a:ext cx="3994946" cy="3489741"/>
            <a:chOff x="0" y="0"/>
            <a:chExt cx="5975350" cy="5219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71777"/>
              </a:stretch>
            </a:blipFill>
          </p:spPr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66824" y="2326124"/>
            <a:ext cx="3993900" cy="709392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862095" y="2326124"/>
            <a:ext cx="4393625" cy="1025120"/>
            <a:chOff x="0" y="0"/>
            <a:chExt cx="5858166" cy="136682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5858166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ea typeface="芫荽"/>
                </a:rPr>
                <a:t>上線時間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73009"/>
              <a:ext cx="5858166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  <a:ea typeface="芫荽"/>
                </a:rPr>
                <a:t>最早追朔：2021年8月（Retired）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28700"/>
            <a:ext cx="607014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Pop Xi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862095" y="6219820"/>
            <a:ext cx="4393625" cy="2587220"/>
            <a:chOff x="0" y="0"/>
            <a:chExt cx="5858166" cy="34496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5858166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ea typeface="芫荽"/>
                </a:rPr>
                <a:t>遊戲方式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73009"/>
              <a:ext cx="5858166" cy="2576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  <a:ea typeface="芫荽"/>
                </a:rPr>
                <a:t>玩家只要透過任何方式點擊圖片或按下螢幕、鍵盤等等，就會讓Pop Xi的表情快速變換，並聽見「</a:t>
              </a:r>
              <a:r>
                <a:rPr lang="en-US" sz="2200" u="sng">
                  <a:solidFill>
                    <a:srgbClr val="2B2B2B"/>
                  </a:solidFill>
                  <a:ea typeface="芫荽"/>
                </a:rPr>
                <a:t>我們懷念他</a:t>
              </a:r>
              <a:r>
                <a:rPr lang="en-US" sz="2200">
                  <a:solidFill>
                    <a:srgbClr val="2B2B2B"/>
                  </a:solidFill>
                  <a:ea typeface="芫荽"/>
                </a:rPr>
                <a:t>」。</a:t>
              </a:r>
            </a:p>
            <a:p>
              <a:pPr marL="0" indent="0" lvl="0">
                <a:lnSpc>
                  <a:spcPts val="3080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07410" y="587827"/>
            <a:ext cx="3995061" cy="299629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8716" y="4523780"/>
            <a:ext cx="14238305" cy="5570076"/>
          </a:xfrm>
          <a:custGeom>
            <a:avLst/>
            <a:gdLst/>
            <a:ahLst/>
            <a:cxnLst/>
            <a:rect r="r" b="b" t="t" l="l"/>
            <a:pathLst>
              <a:path h="5570076" w="14238305">
                <a:moveTo>
                  <a:pt x="0" y="0"/>
                </a:moveTo>
                <a:lnTo>
                  <a:pt x="14238305" y="0"/>
                </a:lnTo>
                <a:lnTo>
                  <a:pt x="14238305" y="5570076"/>
                </a:lnTo>
                <a:lnTo>
                  <a:pt x="0" y="5570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593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51280" y="4523780"/>
            <a:ext cx="1864764" cy="5562141"/>
          </a:xfrm>
          <a:custGeom>
            <a:avLst/>
            <a:gdLst/>
            <a:ahLst/>
            <a:cxnLst/>
            <a:rect r="r" b="b" t="t" l="l"/>
            <a:pathLst>
              <a:path h="5562141" w="1864764">
                <a:moveTo>
                  <a:pt x="0" y="0"/>
                </a:moveTo>
                <a:lnTo>
                  <a:pt x="1864764" y="0"/>
                </a:lnTo>
                <a:lnTo>
                  <a:pt x="1864764" y="5562141"/>
                </a:lnTo>
                <a:lnTo>
                  <a:pt x="0" y="556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607014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Pop KaChiu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77750"/>
            <a:ext cx="9398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System Architecture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420490" y="1269802"/>
            <a:ext cx="15447020" cy="9017198"/>
          </a:xfrm>
          <a:custGeom>
            <a:avLst/>
            <a:gdLst/>
            <a:ahLst/>
            <a:cxnLst/>
            <a:rect r="r" b="b" t="t" l="l"/>
            <a:pathLst>
              <a:path h="9017198" w="15447020">
                <a:moveTo>
                  <a:pt x="0" y="0"/>
                </a:moveTo>
                <a:lnTo>
                  <a:pt x="15447020" y="0"/>
                </a:lnTo>
                <a:lnTo>
                  <a:pt x="15447020" y="9017198"/>
                </a:lnTo>
                <a:lnTo>
                  <a:pt x="0" y="901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800" y="1501078"/>
            <a:ext cx="12572400" cy="8352139"/>
          </a:xfrm>
          <a:custGeom>
            <a:avLst/>
            <a:gdLst/>
            <a:ahLst/>
            <a:cxnLst/>
            <a:rect r="r" b="b" t="t" l="l"/>
            <a:pathLst>
              <a:path h="8352139" w="12572400">
                <a:moveTo>
                  <a:pt x="0" y="0"/>
                </a:moveTo>
                <a:lnTo>
                  <a:pt x="12572400" y="0"/>
                </a:lnTo>
                <a:lnTo>
                  <a:pt x="12572400" y="8352139"/>
                </a:lnTo>
                <a:lnTo>
                  <a:pt x="0" y="8352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7750"/>
            <a:ext cx="9398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4305" y="1820545"/>
            <a:ext cx="8377667" cy="7800519"/>
          </a:xfrm>
          <a:custGeom>
            <a:avLst/>
            <a:gdLst/>
            <a:ahLst/>
            <a:cxnLst/>
            <a:rect r="r" b="b" t="t" l="l"/>
            <a:pathLst>
              <a:path h="7800519" w="8377667">
                <a:moveTo>
                  <a:pt x="0" y="0"/>
                </a:moveTo>
                <a:lnTo>
                  <a:pt x="8377667" y="0"/>
                </a:lnTo>
                <a:lnTo>
                  <a:pt x="8377667" y="7800519"/>
                </a:lnTo>
                <a:lnTo>
                  <a:pt x="0" y="780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871327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芫荽"/>
              </a:rPr>
              <a:t>Auto Scaling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DAF05ZwoGxI</dc:identifier>
  <dcterms:modified xsi:type="dcterms:W3CDTF">2011-08-01T06:04:30Z</dcterms:modified>
  <cp:revision>1</cp:revision>
  <dc:title>AWS Final - PopKachiu</dc:title>
</cp:coreProperties>
</file>